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20"/>
  </p:notesMasterIdLst>
  <p:handoutMasterIdLst>
    <p:handoutMasterId r:id="rId21"/>
  </p:handoutMasterIdLst>
  <p:sldIdLst>
    <p:sldId id="332" r:id="rId4"/>
    <p:sldId id="333" r:id="rId5"/>
    <p:sldId id="334" r:id="rId6"/>
    <p:sldId id="338" r:id="rId7"/>
    <p:sldId id="339" r:id="rId8"/>
    <p:sldId id="341" r:id="rId9"/>
    <p:sldId id="335" r:id="rId10"/>
    <p:sldId id="353" r:id="rId11"/>
    <p:sldId id="344" r:id="rId12"/>
    <p:sldId id="345" r:id="rId13"/>
    <p:sldId id="346" r:id="rId14"/>
    <p:sldId id="354" r:id="rId15"/>
    <p:sldId id="347" r:id="rId16"/>
    <p:sldId id="322" r:id="rId17"/>
    <p:sldId id="349" r:id="rId18"/>
    <p:sldId id="312" r:id="rId1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known unknown" initials="un" lastIdx="20" clrIdx="0"/>
  <p:cmAuthor id="1" name="Chris Barrett" initials="CB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4" autoAdjust="0"/>
    <p:restoredTop sz="93521" autoAdjust="0"/>
  </p:normalViewPr>
  <p:slideViewPr>
    <p:cSldViewPr>
      <p:cViewPr varScale="1">
        <p:scale>
          <a:sx n="50" d="100"/>
          <a:sy n="50" d="100"/>
        </p:scale>
        <p:origin x="-109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EFF06DC-ABAE-469E-9C2A-400C2B306249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1696874-20AF-477D-9C39-65563CAA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5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441F709-1019-4B5E-A58B-2717B614BF2E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0874382-BF8E-4DDF-96A0-73C4B7F6E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6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31434" indent="-281321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25284" indent="-225057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575397" indent="-225057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25510" indent="-225057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475624" indent="-2250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25737" indent="-2250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375851" indent="-2250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25964" indent="-2250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E6FE4913-A381-43DF-BC20-2F77C54E43ED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5CC4-B367-4478-A1BC-DD481B180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897CD-7F5F-49CC-9EFF-D669730FA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5331-51F2-4B57-B29E-0E046D414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4C49-8E1D-43EF-A29A-8F0293BCD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C77F-CE4B-411F-8DEC-7796D850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EBDA9-8DAF-4A96-A45A-C904E65B4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3315-7CB4-49FA-BDC9-2647988B0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A5C9C-BDE1-4F2B-87D7-D7B8414A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688E-26BF-42CB-9B20-3F245BC68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0241-5CFE-4131-8F4C-765668E11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91BA-7238-4992-866A-3F6456D1E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6512E-2F75-4124-8CF6-6E27E5D4E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A925-979D-46BB-B0C8-3B20DE5AB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A52B4-3E4C-4C49-9DFC-822C9339D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97987-5A7C-4D1F-9764-AC62594E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F224-FC5C-4FF6-B592-957DB1AA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CCED-BE80-4923-85BC-3A994D1F7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5193-FE29-4994-8F0D-48BB119C3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461D-004A-462B-B444-A44B43D17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3D0B0-0FF7-481A-8C5E-E1C2DD9F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1F2D-9577-4D5D-AA0B-292890EE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CF60-CC65-408B-85CF-DDCDC96AF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0A39545-C29A-4219-9954-8CBAD17CD477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9042F12-B1C6-4FC0-98D0-EC25156C4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BB05BFC-9CD9-43B3-8F3E-99C41BBB7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2"/>
          <p:cNvSpPr>
            <a:spLocks noGrp="1"/>
          </p:cNvSpPr>
          <p:nvPr>
            <p:ph type="ctrTitle"/>
          </p:nvPr>
        </p:nvSpPr>
        <p:spPr>
          <a:xfrm>
            <a:off x="153988" y="1600200"/>
            <a:ext cx="8839200" cy="1450975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Times" pitchFamily="18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Times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Times" pitchFamily="18" charset="0"/>
              </a:rPr>
              <a:t>Food or Consequences:</a:t>
            </a:r>
            <a:br>
              <a:rPr lang="en-US" sz="4000" b="1" dirty="0" smtClean="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Times" pitchFamily="18" charset="0"/>
              </a:rPr>
            </a:br>
            <a:r>
              <a:rPr lang="en-US" sz="3500" dirty="0" smtClean="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Times" pitchFamily="18" charset="0"/>
              </a:rPr>
              <a:t>Food Security and Its Implications for Global Sociopolitical Stability</a:t>
            </a:r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Times" pitchFamily="18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Times" pitchFamily="18" charset="0"/>
              </a:rPr>
            </a:br>
            <a:endParaRPr lang="en-US" sz="3000" i="1" dirty="0" smtClean="0">
              <a:solidFill>
                <a:schemeClr val="tx1"/>
              </a:solidFill>
              <a:latin typeface="Georgia" pitchFamily="18" charset="0"/>
              <a:ea typeface="ＭＳ Ｐゴシック" pitchFamily="34" charset="-128"/>
              <a:cs typeface="Times" pitchFamily="18" charset="0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30188" y="3810000"/>
            <a:ext cx="8686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latin typeface="Georgia" pitchFamily="18" charset="0"/>
              </a:rPr>
              <a:t>Christopher B. Barrett </a:t>
            </a:r>
            <a:endParaRPr lang="en-US" dirty="0" smtClean="0">
              <a:latin typeface="Georgia" pitchFamily="18" charset="0"/>
            </a:endParaRPr>
          </a:p>
          <a:p>
            <a:pPr algn="ctr"/>
            <a:r>
              <a:rPr lang="en-US" dirty="0" smtClean="0">
                <a:latin typeface="Georgia" pitchFamily="18" charset="0"/>
              </a:rPr>
              <a:t>Cornell University</a:t>
            </a:r>
            <a:endParaRPr lang="en-US" dirty="0">
              <a:latin typeface="Georgia" pitchFamily="18" charset="0"/>
            </a:endParaRPr>
          </a:p>
          <a:p>
            <a:pPr algn="ctr"/>
            <a:endParaRPr lang="en-US" i="1" dirty="0" smtClean="0">
              <a:latin typeface="Georgia" pitchFamily="18" charset="0"/>
            </a:endParaRPr>
          </a:p>
          <a:p>
            <a:pPr algn="ctr"/>
            <a:endParaRPr lang="en-US" i="1" dirty="0" smtClean="0">
              <a:latin typeface="Georgia" pitchFamily="18" charset="0"/>
            </a:endParaRPr>
          </a:p>
          <a:p>
            <a:pPr algn="ctr"/>
            <a:r>
              <a:rPr lang="en-US" dirty="0" smtClean="0">
                <a:latin typeface="Georgia" pitchFamily="18" charset="0"/>
              </a:rPr>
              <a:t>Presented at the Centre for European Policy Studies</a:t>
            </a:r>
          </a:p>
          <a:p>
            <a:pPr algn="ctr"/>
            <a:r>
              <a:rPr lang="en-US" dirty="0" smtClean="0">
                <a:latin typeface="Georgia" pitchFamily="18" charset="0"/>
              </a:rPr>
              <a:t>Brussels, Belgium</a:t>
            </a:r>
          </a:p>
          <a:p>
            <a:pPr algn="ctr"/>
            <a:r>
              <a:rPr lang="en-US" dirty="0" smtClean="0">
                <a:latin typeface="Georgia" pitchFamily="18" charset="0"/>
              </a:rPr>
              <a:t>September 27, 2013</a:t>
            </a: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2133600"/>
            <a:ext cx="8534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000" b="1" u="sng" dirty="0" smtClean="0">
                <a:latin typeface="Georgia" pitchFamily="18" charset="0"/>
              </a:rPr>
              <a:t>Intensified competition for </a:t>
            </a:r>
            <a:r>
              <a:rPr lang="en-US" sz="2000" b="1" u="sng" dirty="0">
                <a:latin typeface="Georgia" pitchFamily="18" charset="0"/>
              </a:rPr>
              <a:t>r</a:t>
            </a:r>
            <a:r>
              <a:rPr lang="en-US" sz="2000" b="1" u="sng" dirty="0" smtClean="0">
                <a:latin typeface="Georgia" pitchFamily="18" charset="0"/>
              </a:rPr>
              <a:t>ural resources: </a:t>
            </a:r>
            <a:r>
              <a:rPr lang="en-US" sz="2000" b="1" dirty="0" smtClean="0">
                <a:latin typeface="Georgia" pitchFamily="18" charset="0"/>
              </a:rPr>
              <a:t>Slower-evolving</a:t>
            </a:r>
            <a:r>
              <a:rPr lang="en-US" sz="2000" b="1" dirty="0">
                <a:latin typeface="Georgia" pitchFamily="18" charset="0"/>
              </a:rPr>
              <a:t>, structural pressures </a:t>
            </a:r>
            <a:r>
              <a:rPr lang="en-US" sz="2000" b="1" dirty="0" smtClean="0">
                <a:latin typeface="Georgia" pitchFamily="18" charset="0"/>
              </a:rPr>
              <a:t>due </a:t>
            </a:r>
            <a:r>
              <a:rPr lang="en-US" sz="2000" b="1" dirty="0">
                <a:latin typeface="Georgia" pitchFamily="18" charset="0"/>
              </a:rPr>
              <a:t>to (largely rural) </a:t>
            </a:r>
            <a:r>
              <a:rPr lang="en-US" sz="2000" b="1" dirty="0" smtClean="0">
                <a:latin typeface="Georgia" pitchFamily="18" charset="0"/>
              </a:rPr>
              <a:t>intra- and inter-state resource </a:t>
            </a:r>
            <a:r>
              <a:rPr lang="en-US" sz="2000" b="1" dirty="0">
                <a:latin typeface="Georgia" pitchFamily="18" charset="0"/>
              </a:rPr>
              <a:t>competition over land, water, </a:t>
            </a:r>
            <a:r>
              <a:rPr lang="en-US" sz="2000" b="1" dirty="0" smtClean="0">
                <a:latin typeface="Georgia" pitchFamily="18" charset="0"/>
              </a:rPr>
              <a:t>fisheries, labor, capital </a:t>
            </a:r>
            <a:r>
              <a:rPr lang="en-US" sz="2000" b="1" dirty="0">
                <a:latin typeface="Georgia" pitchFamily="18" charset="0"/>
              </a:rPr>
              <a:t>and the byproducts of such competition (e.g., chaotic internal migration, outbreaks of </a:t>
            </a:r>
            <a:r>
              <a:rPr lang="en-US" sz="2000" b="1" dirty="0" err="1">
                <a:latin typeface="Georgia" pitchFamily="18" charset="0"/>
              </a:rPr>
              <a:t>zoonoses</a:t>
            </a:r>
            <a:r>
              <a:rPr lang="en-US" sz="2000" b="1" dirty="0">
                <a:latin typeface="Georgia" pitchFamily="18" charset="0"/>
              </a:rPr>
              <a:t>, </a:t>
            </a:r>
            <a:r>
              <a:rPr lang="en-US" sz="2000" b="1" dirty="0" err="1">
                <a:latin typeface="Georgia" pitchFamily="18" charset="0"/>
              </a:rPr>
              <a:t>etc</a:t>
            </a:r>
            <a:r>
              <a:rPr lang="en-US" sz="2000" b="1" dirty="0">
                <a:latin typeface="Georgia" pitchFamily="18" charset="0"/>
              </a:rPr>
              <a:t>). </a:t>
            </a:r>
            <a:endParaRPr lang="en-US" sz="2000" b="1" dirty="0" smtClean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Farmers/farm </a:t>
            </a:r>
            <a:r>
              <a:rPr lang="en-US" sz="2000" dirty="0">
                <a:latin typeface="Georgia" pitchFamily="18" charset="0"/>
              </a:rPr>
              <a:t>workers </a:t>
            </a:r>
            <a:r>
              <a:rPr lang="en-US" sz="2000" dirty="0" smtClean="0">
                <a:latin typeface="Georgia" pitchFamily="18" charset="0"/>
              </a:rPr>
              <a:t>the main agitators, </a:t>
            </a:r>
            <a:r>
              <a:rPr lang="en-US" sz="2000" dirty="0">
                <a:latin typeface="Georgia" pitchFamily="18" charset="0"/>
              </a:rPr>
              <a:t>although international </a:t>
            </a:r>
            <a:r>
              <a:rPr lang="en-US" sz="2000" dirty="0" smtClean="0">
                <a:latin typeface="Georgia" pitchFamily="18" charset="0"/>
              </a:rPr>
              <a:t>NGOs/ firms are important </a:t>
            </a:r>
            <a:r>
              <a:rPr lang="en-US" sz="2000" dirty="0">
                <a:latin typeface="Georgia" pitchFamily="18" charset="0"/>
              </a:rPr>
              <a:t>external agents (e.g., over GMOs, “land grabs”, etc.). </a:t>
            </a:r>
            <a:endParaRPr lang="en-US" sz="2000" dirty="0" smtClean="0">
              <a:latin typeface="Georgia" pitchFamily="18" charset="0"/>
            </a:endParaRP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Typically </a:t>
            </a:r>
            <a:r>
              <a:rPr lang="en-US" sz="2000" dirty="0">
                <a:latin typeface="Georgia" pitchFamily="18" charset="0"/>
              </a:rPr>
              <a:t>unrest about distributional </a:t>
            </a:r>
            <a:r>
              <a:rPr lang="en-US" sz="2000" dirty="0" smtClean="0">
                <a:latin typeface="Georgia" pitchFamily="18" charset="0"/>
              </a:rPr>
              <a:t>questions and power. More likely to mutate into social and/or guerilla movements than is urban unrest from price shocks. Exploitable by pre-existing opposition movements.</a:t>
            </a:r>
            <a:endParaRPr lang="en-US" sz="2000" dirty="0">
              <a:latin typeface="Georgia" pitchFamily="18" charset="0"/>
            </a:endParaRPr>
          </a:p>
          <a:p>
            <a:pPr lvl="1"/>
            <a:r>
              <a:rPr lang="en-US" sz="2000" dirty="0" smtClean="0">
                <a:latin typeface="Georgia" pitchFamily="18" charset="0"/>
              </a:rPr>
              <a:t> 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4 key pathways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286" y="958218"/>
            <a:ext cx="8905428" cy="944562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Georgia" pitchFamily="18" charset="0"/>
              </a:rPr>
              <a:t>There are 4 </a:t>
            </a:r>
            <a:r>
              <a:rPr lang="en-US" sz="2400" b="1" dirty="0">
                <a:latin typeface="Georgia" pitchFamily="18" charset="0"/>
              </a:rPr>
              <a:t>main </a:t>
            </a:r>
            <a:r>
              <a:rPr lang="en-US" sz="2400" b="1" dirty="0" smtClean="0">
                <a:latin typeface="Georgia" pitchFamily="18" charset="0"/>
              </a:rPr>
              <a:t>pathways by which food </a:t>
            </a:r>
            <a:r>
              <a:rPr lang="en-US" sz="2400" b="1" dirty="0">
                <a:latin typeface="Georgia" pitchFamily="18" charset="0"/>
              </a:rPr>
              <a:t>security </a:t>
            </a:r>
            <a:r>
              <a:rPr lang="en-US" sz="2400" b="1" dirty="0" smtClean="0">
                <a:latin typeface="Georgia" pitchFamily="18" charset="0"/>
              </a:rPr>
              <a:t>might impact </a:t>
            </a:r>
            <a:r>
              <a:rPr lang="en-US" sz="2400" b="1" dirty="0">
                <a:latin typeface="Georgia" pitchFamily="18" charset="0"/>
              </a:rPr>
              <a:t>sociopolitical </a:t>
            </a:r>
            <a:r>
              <a:rPr lang="en-US" sz="2400" b="1" dirty="0" smtClean="0">
                <a:latin typeface="Georgia" pitchFamily="18" charset="0"/>
              </a:rPr>
              <a:t>stability:</a:t>
            </a:r>
            <a:endParaRPr lang="en-US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5280" y="19812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b="1" u="sng" dirty="0" smtClean="0">
                <a:latin typeface="Georgia" pitchFamily="18" charset="0"/>
              </a:rPr>
              <a:t>Improving technologies and technical efficiency:</a:t>
            </a:r>
            <a:r>
              <a:rPr lang="en-US" sz="2000" b="1" dirty="0" smtClean="0">
                <a:latin typeface="Georgia" pitchFamily="18" charset="0"/>
              </a:rPr>
              <a:t> Historically, technical change has permitted supply expansion without intensified competition for resources.  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Growing disparities in rates of technical change in agriculture. Investment is least where yield gaps and anticipated demand growth are greatest.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Dramatic changes in the competitive landscape – especially as intellectual property regimes increasingly impede rather than foster progress.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Controversial (GM) technologies create new areas of contestation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Technological  change is no panacea. But there seem few options for progress without re-acceleration of agricultural technological change, especially in Africa and Asia. 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4 key pathways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286" y="958218"/>
            <a:ext cx="8905428" cy="944562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Georgia" pitchFamily="18" charset="0"/>
              </a:rPr>
              <a:t>There are 4 </a:t>
            </a:r>
            <a:r>
              <a:rPr lang="en-US" sz="2400" b="1" dirty="0">
                <a:latin typeface="Georgia" pitchFamily="18" charset="0"/>
              </a:rPr>
              <a:t>main </a:t>
            </a:r>
            <a:r>
              <a:rPr lang="en-US" sz="2400" b="1" dirty="0" smtClean="0">
                <a:latin typeface="Georgia" pitchFamily="18" charset="0"/>
              </a:rPr>
              <a:t>pathways by which food </a:t>
            </a:r>
            <a:r>
              <a:rPr lang="en-US" sz="2400" b="1" dirty="0">
                <a:latin typeface="Georgia" pitchFamily="18" charset="0"/>
              </a:rPr>
              <a:t>security </a:t>
            </a:r>
            <a:r>
              <a:rPr lang="en-US" sz="2400" b="1" dirty="0" smtClean="0">
                <a:latin typeface="Georgia" pitchFamily="18" charset="0"/>
              </a:rPr>
              <a:t>might impact </a:t>
            </a:r>
            <a:r>
              <a:rPr lang="en-US" sz="2400" b="1" dirty="0">
                <a:latin typeface="Georgia" pitchFamily="18" charset="0"/>
              </a:rPr>
              <a:t>sociopolitical </a:t>
            </a:r>
            <a:r>
              <a:rPr lang="en-US" sz="2400" b="1" dirty="0" smtClean="0">
                <a:latin typeface="Georgia" pitchFamily="18" charset="0"/>
              </a:rPr>
              <a:t>stability:</a:t>
            </a:r>
            <a:endParaRPr lang="en-US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4617" y="1905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b="1" u="sng" dirty="0" smtClean="0">
                <a:latin typeface="Georgia" pitchFamily="18" charset="0"/>
              </a:rPr>
              <a:t>Policy interventions to temporarily augment supply:</a:t>
            </a:r>
            <a:r>
              <a:rPr lang="en-US" sz="2000" b="1" dirty="0" smtClean="0">
                <a:latin typeface="Georgia" pitchFamily="18" charset="0"/>
              </a:rPr>
              <a:t> States address pressures through policies that reallocate food across time (buffer stock releases), space (trade barriers), or people (social protection).  These often have unintended, beggar-thy-neighbor consequences.  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None of these policies increases food supply; they merely reallocate it.</a:t>
            </a:r>
            <a:endParaRPr lang="en-US" sz="2000" dirty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Commonly exports the food security stress to other (sub)populations.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Breed dangerous complacency by suggesting that quick fixes can substitute for longer-term, structural investments to enable supply growth to keep pace with demand expansion. 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Need social protection closely coupled with productivity growth. 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4 key pathways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286" y="958218"/>
            <a:ext cx="8905428" cy="944562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Georgia" pitchFamily="18" charset="0"/>
              </a:rPr>
              <a:t>There are 4 </a:t>
            </a:r>
            <a:r>
              <a:rPr lang="en-US" sz="2400" b="1" dirty="0">
                <a:latin typeface="Georgia" pitchFamily="18" charset="0"/>
              </a:rPr>
              <a:t>main </a:t>
            </a:r>
            <a:r>
              <a:rPr lang="en-US" sz="2400" b="1" dirty="0" smtClean="0">
                <a:latin typeface="Georgia" pitchFamily="18" charset="0"/>
              </a:rPr>
              <a:t>pathways by which food </a:t>
            </a:r>
            <a:r>
              <a:rPr lang="en-US" sz="2400" b="1" dirty="0">
                <a:latin typeface="Georgia" pitchFamily="18" charset="0"/>
              </a:rPr>
              <a:t>security </a:t>
            </a:r>
            <a:r>
              <a:rPr lang="en-US" sz="2400" b="1" dirty="0" smtClean="0">
                <a:latin typeface="Georgia" pitchFamily="18" charset="0"/>
              </a:rPr>
              <a:t>might impact </a:t>
            </a:r>
            <a:r>
              <a:rPr lang="en-US" sz="2400" b="1" dirty="0">
                <a:latin typeface="Georgia" pitchFamily="18" charset="0"/>
              </a:rPr>
              <a:t>sociopolitical </a:t>
            </a:r>
            <a:r>
              <a:rPr lang="en-US" sz="2400" b="1" dirty="0" smtClean="0">
                <a:latin typeface="Georgia" pitchFamily="18" charset="0"/>
              </a:rPr>
              <a:t>stability:</a:t>
            </a:r>
            <a:endParaRPr lang="en-US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" y="961383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3000"/>
            <a:ext cx="3276600" cy="944562"/>
          </a:xfrm>
        </p:spPr>
        <p:txBody>
          <a:bodyPr anchor="t"/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The reasonable hypothesis that food insecurity can spark sociopolitical unrest adds a key </a:t>
            </a: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reason to 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redouble efforts to stimulate </a:t>
            </a:r>
            <a:r>
              <a:rPr lang="en-US" sz="2400" b="1" dirty="0" err="1" smtClean="0">
                <a:solidFill>
                  <a:schemeClr val="bg1"/>
                </a:solidFill>
                <a:latin typeface="Georgia" pitchFamily="18" charset="0"/>
              </a:rPr>
              <a:t>ag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 productivity 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growth 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coupled with 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effective social protection measures.</a:t>
            </a:r>
            <a:b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But must focus on Africa and Asia!</a:t>
            </a: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Georgia" pitchFamily="18" charset="0"/>
              </a:rPr>
            </a:br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4495800" y="0"/>
            <a:ext cx="464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Food or consequences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4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164134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Past success proves the potential of food systems to reduce human suffering and maintain social stability. 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 smtClean="0">
                <a:latin typeface="Georgia" pitchFamily="18" charset="0"/>
              </a:rPr>
              <a:t>This challenge can be met. But structural demand and supply patterns for food pose major challenges.  Climate change, growing land/water scarcity, more complex IP regimes and OECD macroeconomic stress make it </a:t>
            </a:r>
            <a:r>
              <a:rPr lang="en-US" sz="2400" b="1" dirty="0">
                <a:latin typeface="Georgia" pitchFamily="18" charset="0"/>
              </a:rPr>
              <a:t>harder now than it was in the 1940s-80s</a:t>
            </a:r>
            <a:r>
              <a:rPr lang="en-US" sz="2400" b="1" dirty="0" smtClean="0">
                <a:latin typeface="Georgia" pitchFamily="18" charset="0"/>
              </a:rPr>
              <a:t>.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 smtClean="0">
                <a:latin typeface="Georgia" pitchFamily="18" charset="0"/>
              </a:rPr>
              <a:t>Failure to meet this challenge may lead not just to widespread food insecurity, but also to social unrest, magnifying unnecessary human suffering.  </a:t>
            </a:r>
          </a:p>
          <a:p>
            <a:endParaRPr lang="en-US" sz="2400" b="1" dirty="0" smtClean="0">
              <a:latin typeface="Georgia" pitchFamily="18" charset="0"/>
            </a:endParaRPr>
          </a:p>
          <a:p>
            <a:r>
              <a:rPr lang="en-US" sz="2400" b="1" dirty="0" smtClean="0">
                <a:latin typeface="Georgia" pitchFamily="18" charset="0"/>
              </a:rPr>
              <a:t>Must focus most attention where the challenges and the risks will be greatest : in Africa and Asia. 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Looking forward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164134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But the </a:t>
            </a:r>
            <a:r>
              <a:rPr lang="en-US" sz="2400" b="1" dirty="0">
                <a:latin typeface="Georgia" pitchFamily="18" charset="0"/>
              </a:rPr>
              <a:t>means by which food security is achieved, and for whom, matters fundamentally to the relationship between food security and sociopolitical stability. </a:t>
            </a:r>
            <a:endParaRPr lang="en-US" sz="2400" b="1" dirty="0" smtClean="0">
              <a:latin typeface="Georgia" pitchFamily="18" charset="0"/>
            </a:endParaRPr>
          </a:p>
          <a:p>
            <a:endParaRPr lang="en-US" sz="2400" b="1" dirty="0" smtClean="0">
              <a:latin typeface="Georgia" pitchFamily="18" charset="0"/>
            </a:endParaRPr>
          </a:p>
          <a:p>
            <a:r>
              <a:rPr lang="en-US" sz="2400" b="1" dirty="0" smtClean="0">
                <a:latin typeface="Georgia" pitchFamily="18" charset="0"/>
              </a:rPr>
              <a:t>Food </a:t>
            </a:r>
            <a:r>
              <a:rPr lang="en-US" sz="2400" b="1" dirty="0">
                <a:latin typeface="Georgia" pitchFamily="18" charset="0"/>
              </a:rPr>
              <a:t>security achieved </a:t>
            </a:r>
            <a:r>
              <a:rPr lang="en-US" sz="2400" b="1" dirty="0" smtClean="0">
                <a:latin typeface="Georgia" pitchFamily="18" charset="0"/>
              </a:rPr>
              <a:t>via </a:t>
            </a:r>
            <a:r>
              <a:rPr lang="en-US" sz="2400" b="1" dirty="0">
                <a:latin typeface="Georgia" pitchFamily="18" charset="0"/>
              </a:rPr>
              <a:t>greater </a:t>
            </a:r>
            <a:r>
              <a:rPr lang="en-US" sz="2400" b="1" dirty="0" smtClean="0">
                <a:latin typeface="Georgia" pitchFamily="18" charset="0"/>
              </a:rPr>
              <a:t>productivity per worker/ha/m</a:t>
            </a:r>
            <a:r>
              <a:rPr lang="en-US" sz="2400" b="1" baseline="30000" dirty="0" smtClean="0">
                <a:latin typeface="Georgia" pitchFamily="18" charset="0"/>
              </a:rPr>
              <a:t>3</a:t>
            </a:r>
            <a:r>
              <a:rPr lang="en-US" sz="2400" b="1" dirty="0" smtClean="0">
                <a:latin typeface="Georgia" pitchFamily="18" charset="0"/>
              </a:rPr>
              <a:t>, reduced post-harvest loss, </a:t>
            </a:r>
            <a:r>
              <a:rPr lang="en-US" sz="2400" b="1" dirty="0">
                <a:latin typeface="Georgia" pitchFamily="18" charset="0"/>
              </a:rPr>
              <a:t>improved food distribution </a:t>
            </a:r>
            <a:r>
              <a:rPr lang="en-US" sz="2400" b="1" dirty="0" smtClean="0">
                <a:latin typeface="Georgia" pitchFamily="18" charset="0"/>
              </a:rPr>
              <a:t>systems and/or social protection policies </a:t>
            </a:r>
            <a:r>
              <a:rPr lang="en-US" sz="2400" b="1" dirty="0">
                <a:latin typeface="Georgia" pitchFamily="18" charset="0"/>
              </a:rPr>
              <a:t>directly reduces sociopolitical </a:t>
            </a:r>
            <a:r>
              <a:rPr lang="en-US" sz="2400" b="1" dirty="0" smtClean="0">
                <a:latin typeface="Georgia" pitchFamily="18" charset="0"/>
              </a:rPr>
              <a:t>instability.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 smtClean="0">
                <a:latin typeface="Georgia" pitchFamily="18" charset="0"/>
              </a:rPr>
              <a:t>Conversely, local food </a:t>
            </a:r>
            <a:r>
              <a:rPr lang="en-US" sz="2400" b="1" dirty="0">
                <a:latin typeface="Georgia" pitchFamily="18" charset="0"/>
              </a:rPr>
              <a:t>security achieved through measures that have adverse spillover effects – increased </a:t>
            </a:r>
            <a:r>
              <a:rPr lang="en-US" sz="2400" b="1" dirty="0" smtClean="0">
                <a:latin typeface="Georgia" pitchFamily="18" charset="0"/>
              </a:rPr>
              <a:t>natural resources exploitation or </a:t>
            </a:r>
            <a:r>
              <a:rPr lang="en-US" sz="2400" b="1" dirty="0">
                <a:latin typeface="Georgia" pitchFamily="18" charset="0"/>
              </a:rPr>
              <a:t>beggar-thy-neighbor </a:t>
            </a:r>
            <a:r>
              <a:rPr lang="en-US" sz="2400" b="1" dirty="0" smtClean="0">
                <a:latin typeface="Georgia" pitchFamily="18" charset="0"/>
              </a:rPr>
              <a:t>trade, market, NRM, or IP policies </a:t>
            </a:r>
            <a:r>
              <a:rPr lang="en-US" sz="2400" b="1" dirty="0">
                <a:latin typeface="Georgia" pitchFamily="18" charset="0"/>
              </a:rPr>
              <a:t>– </a:t>
            </a:r>
            <a:r>
              <a:rPr lang="en-US" sz="2400" b="1" dirty="0" smtClean="0">
                <a:latin typeface="Georgia" pitchFamily="18" charset="0"/>
              </a:rPr>
              <a:t>can have </a:t>
            </a:r>
            <a:r>
              <a:rPr lang="en-US" sz="2400" b="1" dirty="0">
                <a:latin typeface="Georgia" pitchFamily="18" charset="0"/>
              </a:rPr>
              <a:t>adverse sociopolitical </a:t>
            </a:r>
            <a:r>
              <a:rPr lang="en-US" sz="2400" b="1" dirty="0" smtClean="0">
                <a:latin typeface="Georgia" pitchFamily="18" charset="0"/>
              </a:rPr>
              <a:t>effects that ultimately aggravate underlying food security stress. 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Looking forward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80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074"/>
            <a:ext cx="9144000" cy="6175905"/>
          </a:xfrm>
          <a:prstGeom prst="rect">
            <a:avLst/>
          </a:prstGeom>
        </p:spPr>
      </p:pic>
      <p:pic>
        <p:nvPicPr>
          <p:cNvPr id="27652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5029200" y="0"/>
            <a:ext cx="411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Thank </a:t>
            </a: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you for your time and interest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981075"/>
            <a:ext cx="87972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Food systems successes in 1940s-80s enabled dramatic poverty reduction and improved standards of living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>
                <a:latin typeface="Georgia" pitchFamily="18" charset="0"/>
              </a:rPr>
              <a:t>&gt;</a:t>
            </a:r>
            <a:r>
              <a:rPr lang="en-US" sz="2400" dirty="0" smtClean="0">
                <a:latin typeface="Georgia" pitchFamily="18" charset="0"/>
              </a:rPr>
              <a:t>6(~5) </a:t>
            </a:r>
            <a:r>
              <a:rPr lang="en-US" sz="2400" dirty="0" err="1" smtClean="0">
                <a:latin typeface="Georgia" pitchFamily="18" charset="0"/>
              </a:rPr>
              <a:t>bn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>
                <a:latin typeface="Georgia" pitchFamily="18" charset="0"/>
              </a:rPr>
              <a:t>people have adequate </a:t>
            </a:r>
            <a:r>
              <a:rPr lang="en-US" sz="2400" dirty="0" smtClean="0">
                <a:latin typeface="Georgia" pitchFamily="18" charset="0"/>
              </a:rPr>
              <a:t>calories (macro- and micro-nutrients) </a:t>
            </a:r>
            <a:r>
              <a:rPr lang="en-US" sz="2400" dirty="0">
                <a:latin typeface="Georgia" pitchFamily="18" charset="0"/>
              </a:rPr>
              <a:t>today, up from </a:t>
            </a:r>
            <a:r>
              <a:rPr lang="en-US" sz="2400" dirty="0" smtClean="0">
                <a:latin typeface="Georgia" pitchFamily="18" charset="0"/>
              </a:rPr>
              <a:t>only about </a:t>
            </a:r>
            <a:r>
              <a:rPr lang="en-US" sz="2400" dirty="0">
                <a:latin typeface="Georgia" pitchFamily="18" charset="0"/>
              </a:rPr>
              <a:t>2 billion 50 years </a:t>
            </a:r>
            <a:r>
              <a:rPr lang="en-US" sz="2400" dirty="0" smtClean="0">
                <a:latin typeface="Georgia" pitchFamily="18" charset="0"/>
              </a:rPr>
              <a:t>ago. 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Public/private </a:t>
            </a:r>
            <a:r>
              <a:rPr lang="en-US" sz="2400" dirty="0" err="1" smtClean="0">
                <a:latin typeface="Georgia" pitchFamily="18" charset="0"/>
              </a:rPr>
              <a:t>ag</a:t>
            </a:r>
            <a:r>
              <a:rPr lang="en-US" sz="2400" dirty="0" smtClean="0">
                <a:latin typeface="Georgia" pitchFamily="18" charset="0"/>
              </a:rPr>
              <a:t> research and policy reforms (esp. in Brazil and China) led to productivity growth far outpacing demand growth, increasing land/water efficiency use and steadily/ sharply lowering real food prices through mid-2000s. This progress lifted hundreds of millions from poverty.  </a:t>
            </a: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Successes enabled </a:t>
            </a:r>
            <a:r>
              <a:rPr lang="en-US" sz="2400" dirty="0">
                <a:latin typeface="Georgia" pitchFamily="18" charset="0"/>
              </a:rPr>
              <a:t>population </a:t>
            </a:r>
            <a:r>
              <a:rPr lang="en-US" sz="2400" dirty="0" smtClean="0">
                <a:latin typeface="Georgia" pitchFamily="18" charset="0"/>
              </a:rPr>
              <a:t>growth, urbanization and income </a:t>
            </a:r>
            <a:r>
              <a:rPr lang="en-US" sz="2400" dirty="0" smtClean="0">
                <a:latin typeface="Georgia" pitchFamily="18" charset="0"/>
              </a:rPr>
              <a:t>growth over the “Long Peace” of the late 20</a:t>
            </a:r>
            <a:r>
              <a:rPr lang="en-US" sz="2400" baseline="30000" dirty="0" smtClean="0">
                <a:latin typeface="Georgia" pitchFamily="18" charset="0"/>
              </a:rPr>
              <a:t>th</a:t>
            </a:r>
            <a:r>
              <a:rPr lang="en-US" sz="2400" dirty="0" smtClean="0">
                <a:latin typeface="Georgia" pitchFamily="18" charset="0"/>
              </a:rPr>
              <a:t> century</a:t>
            </a:r>
          </a:p>
          <a:p>
            <a:r>
              <a:rPr lang="en-US" sz="2400" dirty="0">
                <a:latin typeface="Georgia" pitchFamily="18" charset="0"/>
              </a:rPr>
              <a:t>	</a:t>
            </a:r>
            <a:r>
              <a:rPr lang="en-US" sz="2400" dirty="0" smtClean="0">
                <a:latin typeface="Georgia" pitchFamily="18" charset="0"/>
              </a:rPr>
              <a:t>  </a:t>
            </a:r>
            <a:r>
              <a:rPr lang="en-US" sz="2400" dirty="0" smtClean="0">
                <a:latin typeface="Georgia" pitchFamily="18" charset="0"/>
              </a:rPr>
              <a:t>	   … </a:t>
            </a:r>
            <a:r>
              <a:rPr lang="en-US" sz="2400" b="1" dirty="0" smtClean="0">
                <a:latin typeface="Georgia" pitchFamily="18" charset="0"/>
              </a:rPr>
              <a:t>and induced a dangerous complacency. 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6400800" y="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Background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787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0668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Georgia" pitchFamily="18" charset="0"/>
              </a:rPr>
              <a:t>Complacency led to underinvestment.  Food output </a:t>
            </a:r>
            <a:r>
              <a:rPr lang="en-US" sz="2200" dirty="0">
                <a:latin typeface="Georgia" pitchFamily="18" charset="0"/>
              </a:rPr>
              <a:t>growth </a:t>
            </a:r>
            <a:r>
              <a:rPr lang="en-US" sz="2200" dirty="0" smtClean="0">
                <a:latin typeface="Georgia" pitchFamily="18" charset="0"/>
              </a:rPr>
              <a:t>slowed relative to accelerating demand growth. Result: food </a:t>
            </a:r>
            <a:r>
              <a:rPr lang="en-US" sz="2200" dirty="0">
                <a:latin typeface="Georgia" pitchFamily="18" charset="0"/>
              </a:rPr>
              <a:t>price spikes.</a:t>
            </a:r>
            <a:endParaRPr lang="en-US" sz="2200" dirty="0" smtClean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5562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OECD/IFPRI/FAO all forecast </a:t>
            </a:r>
            <a:r>
              <a:rPr lang="en-US" sz="2400" dirty="0">
                <a:latin typeface="Georgia" pitchFamily="18" charset="0"/>
              </a:rPr>
              <a:t>food prices </a:t>
            </a:r>
            <a:r>
              <a:rPr lang="en-US" sz="2400" dirty="0" smtClean="0">
                <a:latin typeface="Georgia" pitchFamily="18" charset="0"/>
              </a:rPr>
              <a:t>5-20</a:t>
            </a:r>
            <a:r>
              <a:rPr lang="en-US" sz="2400" dirty="0">
                <a:latin typeface="Georgia" pitchFamily="18" charset="0"/>
              </a:rPr>
              <a:t>% higher than 2012 levels for the next decade as demand growth continues to outpace supply </a:t>
            </a:r>
            <a:r>
              <a:rPr lang="en-US" sz="2400" dirty="0" smtClean="0">
                <a:latin typeface="Georgia" pitchFamily="18" charset="0"/>
              </a:rPr>
              <a:t>expansion worldwide.</a:t>
            </a:r>
            <a:endParaRPr lang="en-US" dirty="0"/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6400800" y="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Background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33467"/>
            <a:ext cx="5867400" cy="37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3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44" y="838200"/>
            <a:ext cx="8906284" cy="944562"/>
          </a:xfrm>
        </p:spPr>
        <p:txBody>
          <a:bodyPr/>
          <a:lstStyle/>
          <a:p>
            <a:r>
              <a:rPr lang="en-US" sz="2800" b="1" dirty="0" smtClean="0">
                <a:latin typeface="Georgia" pitchFamily="18" charset="0"/>
              </a:rPr>
              <a:t>High Food Prices Associated w/ Social Unrest</a:t>
            </a:r>
            <a:endParaRPr lang="en-US" sz="2800" b="1" dirty="0">
              <a:latin typeface="Georgia" pitchFamily="18" charset="0"/>
            </a:endParaRPr>
          </a:p>
        </p:txBody>
      </p:sp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-1" y="1836390"/>
            <a:ext cx="41148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High food prices associated w/ social unrest/ food riots </a:t>
            </a:r>
            <a:r>
              <a:rPr lang="en-US" sz="2000" dirty="0" smtClean="0">
                <a:latin typeface="Georgia" pitchFamily="18" charset="0"/>
              </a:rPr>
              <a:t>(Bellemare 2011, </a:t>
            </a:r>
            <a:r>
              <a:rPr lang="en-US" sz="2000" dirty="0" err="1" smtClean="0">
                <a:latin typeface="Georgia" pitchFamily="18" charset="0"/>
              </a:rPr>
              <a:t>Lagi</a:t>
            </a:r>
            <a:r>
              <a:rPr lang="en-US" sz="2000" dirty="0" smtClean="0">
                <a:latin typeface="Georgia" pitchFamily="18" charset="0"/>
              </a:rPr>
              <a:t> et al. 2011, </a:t>
            </a:r>
            <a:r>
              <a:rPr lang="en-US" sz="2000" dirty="0" err="1" smtClean="0">
                <a:latin typeface="Georgia" pitchFamily="18" charset="0"/>
              </a:rPr>
              <a:t>Arezki</a:t>
            </a:r>
            <a:r>
              <a:rPr lang="en-US" sz="2000" dirty="0" smtClean="0">
                <a:latin typeface="Georgia" pitchFamily="18" charset="0"/>
              </a:rPr>
              <a:t> &amp; </a:t>
            </a:r>
            <a:r>
              <a:rPr lang="en-US" sz="2000" dirty="0" err="1" smtClean="0">
                <a:latin typeface="Georgia" pitchFamily="18" charset="0"/>
              </a:rPr>
              <a:t>Brueckner</a:t>
            </a:r>
            <a:r>
              <a:rPr lang="en-US" sz="2000" dirty="0" smtClean="0">
                <a:latin typeface="Georgia" pitchFamily="18" charset="0"/>
              </a:rPr>
              <a:t> 2012).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>
                <a:latin typeface="Georgia" pitchFamily="18" charset="0"/>
              </a:rPr>
              <a:t>Many gov’ts think of food security as </a:t>
            </a:r>
            <a:r>
              <a:rPr lang="en-US" sz="2400" dirty="0" smtClean="0">
                <a:latin typeface="Georgia" pitchFamily="18" charset="0"/>
              </a:rPr>
              <a:t>low/stable staple </a:t>
            </a:r>
            <a:r>
              <a:rPr lang="en-US" sz="2400" dirty="0">
                <a:latin typeface="Georgia" pitchFamily="18" charset="0"/>
              </a:rPr>
              <a:t>food </a:t>
            </a:r>
            <a:r>
              <a:rPr lang="en-US" sz="2400" dirty="0" smtClean="0">
                <a:latin typeface="Georgia" pitchFamily="18" charset="0"/>
              </a:rPr>
              <a:t>prices ... ‘</a:t>
            </a:r>
            <a:r>
              <a:rPr lang="en-US" sz="2400" dirty="0">
                <a:latin typeface="Georgia" pitchFamily="18" charset="0"/>
              </a:rPr>
              <a:t>urban bias</a:t>
            </a:r>
            <a:r>
              <a:rPr lang="en-US" sz="2400" dirty="0" smtClean="0">
                <a:latin typeface="Georgia" pitchFamily="18" charset="0"/>
              </a:rPr>
              <a:t>’.</a:t>
            </a:r>
            <a:endParaRPr lang="en-US" sz="2400" dirty="0">
              <a:latin typeface="Georgia" pitchFamily="18" charset="0"/>
            </a:endParaRP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But omitted factors matter a lot in this association.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5867400" y="0"/>
            <a:ext cx="327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Social unrest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43" y="1673917"/>
            <a:ext cx="5205214" cy="396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78929" y="5245558"/>
            <a:ext cx="2352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eorgia" pitchFamily="18" charset="0"/>
              </a:rPr>
              <a:t>Source: </a:t>
            </a:r>
            <a:r>
              <a:rPr lang="en-US" sz="1400" dirty="0" err="1" smtClean="0">
                <a:latin typeface="Georgia" pitchFamily="18" charset="0"/>
              </a:rPr>
              <a:t>Lagi</a:t>
            </a:r>
            <a:r>
              <a:rPr lang="en-US" sz="1400" dirty="0" smtClean="0">
                <a:latin typeface="Georgia" pitchFamily="18" charset="0"/>
              </a:rPr>
              <a:t> et al. (2011)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1636335"/>
            <a:ext cx="503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Food Prices and Food Riots (Death Tolls)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847708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Food security worries can spark </a:t>
            </a:r>
            <a:r>
              <a:rPr lang="en-US" sz="2400" b="1" dirty="0">
                <a:latin typeface="Georgia" pitchFamily="18" charset="0"/>
              </a:rPr>
              <a:t>public protest when mixed </a:t>
            </a:r>
            <a:r>
              <a:rPr lang="en-US" sz="2400" b="1" dirty="0" smtClean="0">
                <a:latin typeface="Georgia" pitchFamily="18" charset="0"/>
              </a:rPr>
              <a:t>with a sense of broader injustices. </a:t>
            </a:r>
            <a:endParaRPr lang="en-US" sz="1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905428" cy="944562"/>
          </a:xfrm>
        </p:spPr>
        <p:txBody>
          <a:bodyPr/>
          <a:lstStyle/>
          <a:p>
            <a:r>
              <a:rPr lang="en-US" sz="2800" b="1" dirty="0" smtClean="0">
                <a:latin typeface="Georgia" pitchFamily="18" charset="0"/>
              </a:rPr>
              <a:t>High Food Prices Also Spark Resource Grabs</a:t>
            </a:r>
            <a:endParaRPr lang="en-US" sz="2800" b="1" dirty="0">
              <a:latin typeface="Georgia" pitchFamily="18" charset="0"/>
            </a:endParaRPr>
          </a:p>
        </p:txBody>
      </p:sp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1676400"/>
            <a:ext cx="487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High food prices also spur – and reflect –</a:t>
            </a:r>
            <a:r>
              <a:rPr lang="en-US" sz="2400" dirty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demand for land, water, genetic material, etc. 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‘Land grabs’ can help sow domestic discontent </a:t>
            </a:r>
          </a:p>
          <a:p>
            <a:r>
              <a:rPr lang="en-US" sz="2400" dirty="0" smtClean="0">
                <a:latin typeface="Georgia" pitchFamily="18" charset="0"/>
              </a:rPr>
              <a:t>Ex: Madagascar 2008/9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Resource grabs can feed other international tensions, too: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Georgia" pitchFamily="18" charset="0"/>
              </a:rPr>
              <a:t>Marine fisheries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Georgia" pitchFamily="18" charset="0"/>
              </a:rPr>
              <a:t>Water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Georgia" pitchFamily="18" charset="0"/>
              </a:rPr>
              <a:t>‘Gene grabs</a:t>
            </a:r>
            <a:r>
              <a:rPr lang="en-US" sz="2400" dirty="0" smtClean="0">
                <a:latin typeface="Georgia" pitchFamily="18" charset="0"/>
              </a:rPr>
              <a:t>’/IP anti-commons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Georgia" pitchFamily="18" charset="0"/>
              </a:rPr>
              <a:t>Oil and minerals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5867400" y="0"/>
            <a:ext cx="327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Social unrest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24" y="2590800"/>
            <a:ext cx="447923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82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905428" cy="944562"/>
          </a:xfrm>
        </p:spPr>
        <p:txBody>
          <a:bodyPr/>
          <a:lstStyle/>
          <a:p>
            <a:r>
              <a:rPr lang="en-US" sz="2400" b="1" dirty="0">
                <a:latin typeface="Georgia" pitchFamily="18" charset="0"/>
              </a:rPr>
              <a:t>The food security-sociopolitical stability relationship remains </a:t>
            </a:r>
            <a:r>
              <a:rPr lang="en-US" sz="2400" b="1" dirty="0" smtClean="0">
                <a:latin typeface="Georgia" pitchFamily="18" charset="0"/>
              </a:rPr>
              <a:t>poorly understood and oft-oversimplified.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" y="1981200"/>
            <a:ext cx="8915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Georgia" pitchFamily="18" charset="0"/>
              </a:rPr>
              <a:t>Inferential challenge</a:t>
            </a:r>
            <a:r>
              <a:rPr lang="en-US" sz="2400" dirty="0">
                <a:latin typeface="Georgia" pitchFamily="18" charset="0"/>
              </a:rPr>
              <a:t>: </a:t>
            </a:r>
            <a:r>
              <a:rPr lang="en-US" sz="2400" dirty="0" smtClean="0">
                <a:latin typeface="Georgia" pitchFamily="18" charset="0"/>
              </a:rPr>
              <a:t>Correlated common </a:t>
            </a:r>
            <a:r>
              <a:rPr lang="en-US" sz="2400" dirty="0">
                <a:latin typeface="Georgia" pitchFamily="18" charset="0"/>
              </a:rPr>
              <a:t>drivers (e.g., </a:t>
            </a:r>
            <a:r>
              <a:rPr lang="en-US" sz="2400" dirty="0" smtClean="0">
                <a:latin typeface="Georgia" pitchFamily="18" charset="0"/>
              </a:rPr>
              <a:t>climate, land/water competition, </a:t>
            </a:r>
            <a:r>
              <a:rPr lang="en-US" sz="2400" dirty="0">
                <a:latin typeface="Georgia" pitchFamily="18" charset="0"/>
              </a:rPr>
              <a:t>large-scale </a:t>
            </a:r>
            <a:r>
              <a:rPr lang="en-US" sz="2400" dirty="0" smtClean="0">
                <a:latin typeface="Georgia" pitchFamily="18" charset="0"/>
              </a:rPr>
              <a:t>migration) make </a:t>
            </a:r>
            <a:r>
              <a:rPr lang="en-US" sz="2400" dirty="0">
                <a:latin typeface="Georgia" pitchFamily="18" charset="0"/>
              </a:rPr>
              <a:t>it difficult to tease out causal links. </a:t>
            </a:r>
            <a:endParaRPr lang="en-US" sz="2400" dirty="0" smtClean="0">
              <a:latin typeface="Georgia" pitchFamily="18" charset="0"/>
            </a:endParaRP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>
                <a:latin typeface="Georgia" pitchFamily="18" charset="0"/>
              </a:rPr>
              <a:t>Sociopolitical crisis is clearly a cause of food insecurity </a:t>
            </a:r>
            <a:r>
              <a:rPr lang="en-US" sz="2400" dirty="0" smtClean="0">
                <a:latin typeface="Georgia" pitchFamily="18" charset="0"/>
              </a:rPr>
              <a:t>(e.g., Somalia, DRC)… </a:t>
            </a:r>
            <a:r>
              <a:rPr lang="en-US" sz="2400" dirty="0">
                <a:latin typeface="Georgia" pitchFamily="18" charset="0"/>
              </a:rPr>
              <a:t>but it increasingly seems a consequence as well.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Don’t really need </a:t>
            </a:r>
            <a:r>
              <a:rPr lang="en-US" sz="2400" b="1" dirty="0" smtClean="0">
                <a:latin typeface="Georgia" pitchFamily="18" charset="0"/>
              </a:rPr>
              <a:t>more causes </a:t>
            </a:r>
            <a:r>
              <a:rPr lang="en-US" sz="2400" b="1" dirty="0">
                <a:latin typeface="Georgia" pitchFamily="18" charset="0"/>
              </a:rPr>
              <a:t>to seek peace. But </a:t>
            </a:r>
            <a:r>
              <a:rPr lang="en-US" sz="2400" b="1" dirty="0" smtClean="0">
                <a:latin typeface="Georgia" pitchFamily="18" charset="0"/>
              </a:rPr>
              <a:t>need extra </a:t>
            </a:r>
            <a:r>
              <a:rPr lang="en-US" sz="2400" b="1" dirty="0">
                <a:latin typeface="Georgia" pitchFamily="18" charset="0"/>
              </a:rPr>
              <a:t>push </a:t>
            </a:r>
            <a:r>
              <a:rPr lang="en-US" sz="2400" b="1" dirty="0" smtClean="0">
                <a:latin typeface="Georgia" pitchFamily="18" charset="0"/>
              </a:rPr>
              <a:t>in favor of sensible </a:t>
            </a:r>
            <a:r>
              <a:rPr lang="en-US" sz="2400" b="1" dirty="0">
                <a:latin typeface="Georgia" pitchFamily="18" charset="0"/>
              </a:rPr>
              <a:t>food </a:t>
            </a:r>
            <a:r>
              <a:rPr lang="en-US" sz="2400" b="1" dirty="0" smtClean="0">
                <a:latin typeface="Georgia" pitchFamily="18" charset="0"/>
              </a:rPr>
              <a:t>security strategies.</a:t>
            </a:r>
            <a:endParaRPr lang="en-US" sz="2400" dirty="0">
              <a:latin typeface="Georgia" pitchFamily="18" charset="0"/>
            </a:endParaRP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Especially important b/c key food security stressors include gov’t</a:t>
            </a:r>
            <a:r>
              <a:rPr lang="en-US" sz="2400" dirty="0">
                <a:latin typeface="Georgia" pitchFamily="18" charset="0"/>
              </a:rPr>
              <a:t>, firm and donor </a:t>
            </a:r>
            <a:r>
              <a:rPr lang="en-US" sz="2400" i="1" u="sng" dirty="0">
                <a:latin typeface="Georgia" pitchFamily="18" charset="0"/>
              </a:rPr>
              <a:t>policy responses </a:t>
            </a:r>
            <a:r>
              <a:rPr lang="en-US" sz="2400" dirty="0">
                <a:latin typeface="Georgia" pitchFamily="18" charset="0"/>
              </a:rPr>
              <a:t>intended to </a:t>
            </a:r>
            <a:r>
              <a:rPr lang="en-US" sz="2400" i="1" u="sng" dirty="0" smtClean="0">
                <a:latin typeface="Georgia" pitchFamily="18" charset="0"/>
              </a:rPr>
              <a:t>foster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>
                <a:latin typeface="Georgia" pitchFamily="18" charset="0"/>
              </a:rPr>
              <a:t>food security, but </a:t>
            </a:r>
            <a:r>
              <a:rPr lang="en-US" sz="2400" dirty="0" smtClean="0">
                <a:latin typeface="Georgia" pitchFamily="18" charset="0"/>
              </a:rPr>
              <a:t>that also </a:t>
            </a:r>
            <a:r>
              <a:rPr lang="en-US" sz="2400" dirty="0">
                <a:latin typeface="Georgia" pitchFamily="18" charset="0"/>
              </a:rPr>
              <a:t>have </a:t>
            </a:r>
            <a:r>
              <a:rPr lang="en-US" sz="2400" dirty="0" smtClean="0">
                <a:latin typeface="Georgia" pitchFamily="18" charset="0"/>
              </a:rPr>
              <a:t>important, adverse </a:t>
            </a:r>
            <a:r>
              <a:rPr lang="en-US" sz="2400" dirty="0">
                <a:latin typeface="Georgia" pitchFamily="18" charset="0"/>
              </a:rPr>
              <a:t>spillover </a:t>
            </a:r>
            <a:r>
              <a:rPr lang="en-US" sz="2400" dirty="0" smtClean="0">
                <a:latin typeface="Georgia" pitchFamily="18" charset="0"/>
              </a:rPr>
              <a:t>effects.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4267200" y="0"/>
            <a:ext cx="487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 unclear relationship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975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2" y="1752600"/>
            <a:ext cx="7456898" cy="50364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Georgia" pitchFamily="18" charset="0"/>
              </a:rPr>
              <a:t>This overview summarizes a few key cross-cutting points that emerge from a new collection of papers.</a:t>
            </a:r>
          </a:p>
          <a:p>
            <a:pPr marL="0" indent="0">
              <a:buNone/>
            </a:pPr>
            <a:endParaRPr lang="en-US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181600" y="0"/>
            <a:ext cx="396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New Book on Topic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04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49831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Georgia" pitchFamily="18" charset="0"/>
              </a:rPr>
              <a:t>18 chapters by leading international experts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u="sng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u="sng" dirty="0" smtClean="0">
                <a:latin typeface="Georgia" pitchFamily="18" charset="0"/>
              </a:rPr>
              <a:t>Thematic chapters: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Georgia" pitchFamily="18" charset="0"/>
              </a:rPr>
              <a:t>– overview (Barrett), global food economy (</a:t>
            </a:r>
            <a:r>
              <a:rPr lang="en-US" sz="2400" dirty="0" err="1" smtClean="0">
                <a:latin typeface="Georgia" pitchFamily="18" charset="0"/>
              </a:rPr>
              <a:t>Rosegrant</a:t>
            </a:r>
            <a:r>
              <a:rPr lang="en-US" sz="2400" dirty="0" smtClean="0">
                <a:latin typeface="Georgia" pitchFamily="18" charset="0"/>
              </a:rPr>
              <a:t> et al.), climate  (Cane &amp; Lee), land (</a:t>
            </a:r>
            <a:r>
              <a:rPr lang="en-US" sz="2400" dirty="0" err="1" smtClean="0">
                <a:latin typeface="Georgia" pitchFamily="18" charset="0"/>
              </a:rPr>
              <a:t>Deininger</a:t>
            </a:r>
            <a:r>
              <a:rPr lang="en-US" sz="2400" dirty="0" smtClean="0">
                <a:latin typeface="Georgia" pitchFamily="18" charset="0"/>
              </a:rPr>
              <a:t>), freshwater resources (</a:t>
            </a:r>
            <a:r>
              <a:rPr lang="en-US" sz="2400" dirty="0" err="1" smtClean="0">
                <a:latin typeface="Georgia" pitchFamily="18" charset="0"/>
              </a:rPr>
              <a:t>Lall</a:t>
            </a:r>
            <a:r>
              <a:rPr lang="en-US" sz="2400" dirty="0" smtClean="0">
                <a:latin typeface="Georgia" pitchFamily="18" charset="0"/>
              </a:rPr>
              <a:t>), marine resources (McClanahan et al.), crop technologies (McCouch &amp; Crowell), livestock tech (McDermott et al.), labor migration (</a:t>
            </a:r>
            <a:r>
              <a:rPr lang="en-US" sz="2400" dirty="0" err="1" smtClean="0">
                <a:latin typeface="Georgia" pitchFamily="18" charset="0"/>
              </a:rPr>
              <a:t>McLeman</a:t>
            </a:r>
            <a:r>
              <a:rPr lang="en-US" sz="2400" dirty="0" smtClean="0">
                <a:latin typeface="Georgia" pitchFamily="18" charset="0"/>
              </a:rPr>
              <a:t>), trade (Anderson), humanitarian assistance (Maxwell)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u="sng" dirty="0" smtClean="0">
                <a:solidFill>
                  <a:schemeClr val="tx1"/>
                </a:solidFill>
                <a:latin typeface="Georgia" pitchFamily="18" charset="0"/>
              </a:rPr>
              <a:t>Geographic chapters: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Georgia" pitchFamily="18" charset="0"/>
              </a:rPr>
              <a:t>Latin America (Wolford &amp; Nehring), Sub-Saharan Africa (Barrett &amp; Upton), Middle East &amp; North Africa (</a:t>
            </a:r>
            <a:r>
              <a:rPr lang="en-US" sz="2400" dirty="0" err="1" smtClean="0">
                <a:latin typeface="Georgia" pitchFamily="18" charset="0"/>
              </a:rPr>
              <a:t>Lybbert</a:t>
            </a:r>
            <a:r>
              <a:rPr lang="en-US" sz="2400" dirty="0" smtClean="0">
                <a:latin typeface="Georgia" pitchFamily="18" charset="0"/>
              </a:rPr>
              <a:t> &amp; Morgan), W Asia/E&amp;C Europe (</a:t>
            </a:r>
            <a:r>
              <a:rPr lang="en-US" sz="2400" dirty="0" err="1" smtClean="0">
                <a:latin typeface="Georgia" pitchFamily="18" charset="0"/>
              </a:rPr>
              <a:t>Swinnen</a:t>
            </a:r>
            <a:r>
              <a:rPr lang="en-US" sz="2400" dirty="0" smtClean="0">
                <a:latin typeface="Georgia" pitchFamily="18" charset="0"/>
              </a:rPr>
              <a:t> &amp; Herck), South Asia (Agrawal), China (</a:t>
            </a:r>
            <a:r>
              <a:rPr lang="en-US" sz="2400" dirty="0" err="1" smtClean="0">
                <a:latin typeface="Georgia" pitchFamily="18" charset="0"/>
              </a:rPr>
              <a:t>Christiaensen</a:t>
            </a:r>
            <a:r>
              <a:rPr lang="en-US" sz="2400" dirty="0" smtClean="0">
                <a:latin typeface="Georgia" pitchFamily="18" charset="0"/>
              </a:rPr>
              <a:t>), East Asia (</a:t>
            </a:r>
            <a:r>
              <a:rPr lang="en-US" sz="2400" dirty="0" err="1" smtClean="0">
                <a:latin typeface="Georgia" pitchFamily="18" charset="0"/>
              </a:rPr>
              <a:t>Timmer</a:t>
            </a:r>
            <a:r>
              <a:rPr lang="en-US" sz="2400" dirty="0" smtClean="0">
                <a:latin typeface="Georgia" pitchFamily="18" charset="0"/>
              </a:rPr>
              <a:t>)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Georgia" pitchFamily="18" charset="0"/>
              </a:rPr>
            </a:br>
            <a:endParaRPr lang="en-US" sz="26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181600" y="0"/>
            <a:ext cx="396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Forthcoming Book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85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86" y="958218"/>
            <a:ext cx="8905428" cy="944562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Georgia" pitchFamily="18" charset="0"/>
              </a:rPr>
              <a:t>There are 4 </a:t>
            </a:r>
            <a:r>
              <a:rPr lang="en-US" sz="2400" b="1" dirty="0">
                <a:latin typeface="Georgia" pitchFamily="18" charset="0"/>
              </a:rPr>
              <a:t>main </a:t>
            </a:r>
            <a:r>
              <a:rPr lang="en-US" sz="2400" b="1" dirty="0" smtClean="0">
                <a:latin typeface="Georgia" pitchFamily="18" charset="0"/>
              </a:rPr>
              <a:t>pathways by which food </a:t>
            </a:r>
            <a:r>
              <a:rPr lang="en-US" sz="2400" b="1" dirty="0">
                <a:latin typeface="Georgia" pitchFamily="18" charset="0"/>
              </a:rPr>
              <a:t>security </a:t>
            </a:r>
            <a:r>
              <a:rPr lang="en-US" sz="2400" b="1" dirty="0" smtClean="0">
                <a:latin typeface="Georgia" pitchFamily="18" charset="0"/>
              </a:rPr>
              <a:t>might impact </a:t>
            </a:r>
            <a:r>
              <a:rPr lang="en-US" sz="2400" b="1" dirty="0">
                <a:latin typeface="Georgia" pitchFamily="18" charset="0"/>
              </a:rPr>
              <a:t>sociopolitical </a:t>
            </a:r>
            <a:r>
              <a:rPr lang="en-US" sz="2400" b="1" dirty="0" smtClean="0">
                <a:latin typeface="Georgia" pitchFamily="18" charset="0"/>
              </a:rPr>
              <a:t>stability: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1856653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u="sng" dirty="0" smtClean="0">
                <a:latin typeface="Georgia" pitchFamily="18" charset="0"/>
              </a:rPr>
              <a:t>Food price spikes and urban unrest: </a:t>
            </a:r>
            <a:r>
              <a:rPr lang="en-US" sz="2000" b="1" dirty="0" smtClean="0">
                <a:latin typeface="Georgia" pitchFamily="18" charset="0"/>
              </a:rPr>
              <a:t>Spontaneous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smtClean="0">
                <a:latin typeface="Georgia" pitchFamily="18" charset="0"/>
              </a:rPr>
              <a:t>(largely-urban) </a:t>
            </a:r>
            <a:r>
              <a:rPr lang="en-US" sz="2000" b="1" dirty="0">
                <a:latin typeface="Georgia" pitchFamily="18" charset="0"/>
              </a:rPr>
              <a:t>sociopolitical instability </a:t>
            </a:r>
            <a:r>
              <a:rPr lang="en-US" sz="2000" b="1" dirty="0" smtClean="0">
                <a:latin typeface="Georgia" pitchFamily="18" charset="0"/>
              </a:rPr>
              <a:t>due </a:t>
            </a:r>
            <a:r>
              <a:rPr lang="en-US" sz="2000" b="1" dirty="0" smtClean="0">
                <a:latin typeface="Georgia" pitchFamily="18" charset="0"/>
              </a:rPr>
              <a:t>to food </a:t>
            </a:r>
            <a:r>
              <a:rPr lang="en-US" sz="2000" b="1" dirty="0">
                <a:latin typeface="Georgia" pitchFamily="18" charset="0"/>
              </a:rPr>
              <a:t>price </a:t>
            </a:r>
            <a:r>
              <a:rPr lang="en-US" sz="2000" b="1" dirty="0" smtClean="0">
                <a:latin typeface="Georgia" pitchFamily="18" charset="0"/>
              </a:rPr>
              <a:t>shocks, </a:t>
            </a:r>
            <a:r>
              <a:rPr lang="en-US" sz="2000" b="1" dirty="0">
                <a:latin typeface="Georgia" pitchFamily="18" charset="0"/>
              </a:rPr>
              <a:t>with urban food consumers </a:t>
            </a:r>
            <a:r>
              <a:rPr lang="en-US" sz="2000" b="1" dirty="0" smtClean="0">
                <a:latin typeface="Georgia" pitchFamily="18" charset="0"/>
              </a:rPr>
              <a:t>the </a:t>
            </a:r>
            <a:r>
              <a:rPr lang="en-US" sz="2000" b="1" dirty="0">
                <a:latin typeface="Georgia" pitchFamily="18" charset="0"/>
              </a:rPr>
              <a:t>primary agitators</a:t>
            </a:r>
            <a:r>
              <a:rPr lang="en-US" sz="2000" b="1" dirty="0" smtClean="0">
                <a:latin typeface="Georgia" pitchFamily="18" charset="0"/>
              </a:rPr>
              <a:t>.</a:t>
            </a:r>
            <a:r>
              <a:rPr lang="en-US" sz="2000" dirty="0" smtClean="0">
                <a:latin typeface="Georgia" pitchFamily="18" charset="0"/>
              </a:rPr>
              <a:t>  </a:t>
            </a:r>
            <a:endParaRPr lang="en-US" sz="2000" dirty="0">
              <a:latin typeface="Georgia" pitchFamily="18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But price </a:t>
            </a:r>
            <a:r>
              <a:rPr lang="en-US" sz="2000" dirty="0">
                <a:latin typeface="Georgia" pitchFamily="18" charset="0"/>
              </a:rPr>
              <a:t>shocks </a:t>
            </a:r>
            <a:r>
              <a:rPr lang="en-US" sz="2000" dirty="0" smtClean="0">
                <a:latin typeface="Georgia" pitchFamily="18" charset="0"/>
              </a:rPr>
              <a:t>largely proximate, not root, </a:t>
            </a:r>
            <a:r>
              <a:rPr lang="en-US" sz="2000" dirty="0">
                <a:latin typeface="Georgia" pitchFamily="18" charset="0"/>
              </a:rPr>
              <a:t>causes of sociopolitical </a:t>
            </a:r>
            <a:r>
              <a:rPr lang="en-US" sz="2000" dirty="0" smtClean="0">
                <a:latin typeface="Georgia" pitchFamily="18" charset="0"/>
              </a:rPr>
              <a:t>unrest. Sources are pre-existing grievances and lack of adequate social safety nets or government policies to buffer the effects of market shocks. 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High prices </a:t>
            </a:r>
            <a:r>
              <a:rPr lang="en-US" sz="2000" dirty="0">
                <a:latin typeface="Georgia" pitchFamily="18" charset="0"/>
              </a:rPr>
              <a:t>can </a:t>
            </a:r>
            <a:r>
              <a:rPr lang="en-US" sz="2000" dirty="0" smtClean="0">
                <a:latin typeface="Georgia" pitchFamily="18" charset="0"/>
              </a:rPr>
              <a:t>unite/mobilize </a:t>
            </a:r>
            <a:r>
              <a:rPr lang="en-US" sz="2000" dirty="0">
                <a:latin typeface="Georgia" pitchFamily="18" charset="0"/>
              </a:rPr>
              <a:t>the already-angry </a:t>
            </a:r>
            <a:r>
              <a:rPr lang="en-US" sz="2000" dirty="0" smtClean="0">
                <a:latin typeface="Georgia" pitchFamily="18" charset="0"/>
              </a:rPr>
              <a:t>vs. </a:t>
            </a:r>
            <a:r>
              <a:rPr lang="en-US" sz="2000" dirty="0">
                <a:latin typeface="Georgia" pitchFamily="18" charset="0"/>
              </a:rPr>
              <a:t>the state or </a:t>
            </a:r>
            <a:r>
              <a:rPr lang="en-US" sz="2000" dirty="0" smtClean="0">
                <a:latin typeface="Georgia" pitchFamily="18" charset="0"/>
              </a:rPr>
              <a:t>ethnic minorities </a:t>
            </a:r>
            <a:r>
              <a:rPr lang="en-US" sz="2000" dirty="0">
                <a:latin typeface="Georgia" pitchFamily="18" charset="0"/>
              </a:rPr>
              <a:t>(e.g., food traders) perceived to </a:t>
            </a:r>
            <a:r>
              <a:rPr lang="en-US" sz="2000" dirty="0" smtClean="0">
                <a:latin typeface="Georgia" pitchFamily="18" charset="0"/>
              </a:rPr>
              <a:t>hold/exercise </a:t>
            </a:r>
            <a:r>
              <a:rPr lang="en-US" sz="2000" dirty="0">
                <a:latin typeface="Georgia" pitchFamily="18" charset="0"/>
              </a:rPr>
              <a:t>power unjustly</a:t>
            </a:r>
            <a:r>
              <a:rPr lang="en-US" sz="2000" dirty="0" smtClean="0">
                <a:latin typeface="Georgia" pitchFamily="18" charset="0"/>
              </a:rPr>
              <a:t>. 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But food plays more of a symbolic/subjective than a substantive role. </a:t>
            </a:r>
            <a:r>
              <a:rPr lang="en-US" sz="2000" dirty="0" smtClean="0">
                <a:latin typeface="Georgia" pitchFamily="18" charset="0"/>
              </a:rPr>
              <a:t>The issue is less the economic </a:t>
            </a:r>
            <a:r>
              <a:rPr lang="en-US" sz="2000" dirty="0" smtClean="0">
                <a:latin typeface="Georgia" pitchFamily="18" charset="0"/>
              </a:rPr>
              <a:t>welfare impacts on the poor, </a:t>
            </a:r>
            <a:r>
              <a:rPr lang="en-US" sz="2000" dirty="0" smtClean="0">
                <a:latin typeface="Georgia" pitchFamily="18" charset="0"/>
              </a:rPr>
              <a:t>than the psycho-social ones of disrupting </a:t>
            </a:r>
            <a:r>
              <a:rPr lang="en-US" sz="2000" dirty="0" smtClean="0">
                <a:latin typeface="Georgia" pitchFamily="18" charset="0"/>
              </a:rPr>
              <a:t>trust and the fabric of economic and sociopolitical relationships. </a:t>
            </a:r>
            <a:endParaRPr lang="en-US" sz="1400" dirty="0"/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4 key pathways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46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pportunity104October20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Opportunity104October2008</Template>
  <TotalTime>17142</TotalTime>
  <Words>1353</Words>
  <Application>Microsoft Office PowerPoint</Application>
  <PresentationFormat>On-screen Show (4:3)</PresentationFormat>
  <Paragraphs>126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Opportunity104October2008</vt:lpstr>
      <vt:lpstr>Custom Design</vt:lpstr>
      <vt:lpstr>1_Custom Design</vt:lpstr>
      <vt:lpstr> Food or Consequences: Food Security and Its Implications for Global Sociopolitical Stability </vt:lpstr>
      <vt:lpstr>PowerPoint Presentation</vt:lpstr>
      <vt:lpstr>PowerPoint Presentation</vt:lpstr>
      <vt:lpstr>High Food Prices Associated w/ Social Unrest</vt:lpstr>
      <vt:lpstr>High Food Prices Also Spark Resource Grabs</vt:lpstr>
      <vt:lpstr>The food security-sociopolitical stability relationship remains poorly understood and oft-oversimplified.</vt:lpstr>
      <vt:lpstr>PowerPoint Presentation</vt:lpstr>
      <vt:lpstr>PowerPoint Presentation</vt:lpstr>
      <vt:lpstr>There are 4 main pathways by which food security might impact sociopolitical stability:</vt:lpstr>
      <vt:lpstr>There are 4 main pathways by which food security might impact sociopolitical stability:</vt:lpstr>
      <vt:lpstr>There are 4 main pathways by which food security might impact sociopolitical stability:</vt:lpstr>
      <vt:lpstr>There are 4 main pathways by which food security might impact sociopolitical stability:</vt:lpstr>
      <vt:lpstr>The reasonable hypothesis that food insecurity can spark sociopolitical unrest adds a key reason to redouble efforts to stimulate ag productivity growth coupled with effective social protection measures.  But must focus on Africa and Asia! 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CALS</dc:creator>
  <cp:lastModifiedBy>Chris Barrett</cp:lastModifiedBy>
  <cp:revision>545</cp:revision>
  <dcterms:created xsi:type="dcterms:W3CDTF">2010-06-02T17:17:22Z</dcterms:created>
  <dcterms:modified xsi:type="dcterms:W3CDTF">2013-09-27T07:06:47Z</dcterms:modified>
</cp:coreProperties>
</file>